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avi" ContentType="video/x-msvide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1" r:id="rId4"/>
    <p:sldId id="272" r:id="rId5"/>
    <p:sldId id="260" r:id="rId6"/>
    <p:sldId id="258" r:id="rId7"/>
    <p:sldId id="274" r:id="rId8"/>
    <p:sldId id="273" r:id="rId9"/>
    <p:sldId id="275" r:id="rId10"/>
    <p:sldId id="265" r:id="rId11"/>
    <p:sldId id="269" r:id="rId12"/>
    <p:sldId id="264" r:id="rId13"/>
    <p:sldId id="266" r:id="rId14"/>
    <p:sldId id="263" r:id="rId15"/>
    <p:sldId id="261" r:id="rId16"/>
    <p:sldId id="270" r:id="rId17"/>
    <p:sldId id="262" r:id="rId18"/>
    <p:sldId id="26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C664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501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1283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637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3387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966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0839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3326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075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8292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268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558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8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A457-E6EE-4785-B69A-2F2F3857BDD1}" type="datetimeFigureOut">
              <a:rPr lang="fr-FR" smtClean="0"/>
              <a:pPr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724C-C417-4BCF-AECA-8C29CFEF62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7509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.avi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avi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6686"/>
            <a:ext cx="9144000" cy="2387600"/>
          </a:xfrm>
        </p:spPr>
        <p:txBody>
          <a:bodyPr/>
          <a:lstStyle/>
          <a:p>
            <a:r>
              <a:rPr lang="fr-FR" dirty="0" smtClean="0"/>
              <a:t>Création et Utilisation d’un Billard Intelligent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6318" y="5606200"/>
            <a:ext cx="9144000" cy="1655762"/>
          </a:xfrm>
        </p:spPr>
        <p:txBody>
          <a:bodyPr/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Guillaume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Burgaud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Jean-Guillaume François – Bastien Nogaro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86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6294" y="2346738"/>
            <a:ext cx="6099412" cy="3602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7351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pic>
        <p:nvPicPr>
          <p:cNvPr id="4" name="bandicam 2015-02-24 22-14-17-89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243138" y="1572234"/>
            <a:ext cx="7705725" cy="4351338"/>
          </a:xfrm>
        </p:spPr>
      </p:pic>
    </p:spTree>
    <p:extLst>
      <p:ext uri="{BB962C8B-B14F-4D97-AF65-F5344CB8AC3E}">
        <p14:creationId xmlns:p14="http://schemas.microsoft.com/office/powerpoint/2010/main" xmlns="" val="37268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billes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9591" y="1977208"/>
            <a:ext cx="7342206" cy="333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31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couleurs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9871"/>
          <a:stretch/>
        </p:blipFill>
        <p:spPr>
          <a:xfrm>
            <a:off x="3066627" y="2184555"/>
            <a:ext cx="6058746" cy="3633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033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5807" y="1768403"/>
            <a:ext cx="6262260" cy="386347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Détection </a:t>
            </a:r>
            <a:r>
              <a:rPr lang="fr-FR" dirty="0" smtClean="0"/>
              <a:t>de la canne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865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25138742"/>
              </p:ext>
            </p:extLst>
          </p:nvPr>
        </p:nvGraphicFramePr>
        <p:xfrm>
          <a:off x="838200" y="1403592"/>
          <a:ext cx="10515600" cy="46314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/>
                <a:gridCol w="5257800"/>
              </a:tblGrid>
              <a:tr h="560735"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+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-</a:t>
                      </a:r>
                      <a:endParaRPr lang="fr-FR" sz="3000" baseline="0" dirty="0"/>
                    </a:p>
                  </a:txBody>
                  <a:tcPr/>
                </a:tc>
              </a:tr>
              <a:tr h="4070712"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Communication au sein du groupe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Créativité et idées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Erreur d’utiliser Matlab mais bien pour la suite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communication avec l’encadrant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Installation d’</a:t>
                      </a:r>
                      <a:r>
                        <a:rPr lang="fr-FR" sz="3000" baseline="0" dirty="0" err="1" smtClean="0"/>
                        <a:t>OpenCV</a:t>
                      </a:r>
                      <a:r>
                        <a:rPr lang="fr-FR" sz="3000" baseline="0" dirty="0" smtClean="0"/>
                        <a:t> fastidieuse + temps d’apprentissage sous-estimé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temps</a:t>
                      </a:r>
                      <a:endParaRPr lang="fr-FR" sz="3000" baseline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9154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Etat des lieux du prototype PC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07150236"/>
              </p:ext>
            </p:extLst>
          </p:nvPr>
        </p:nvGraphicFramePr>
        <p:xfrm>
          <a:off x="838200" y="1825625"/>
          <a:ext cx="105156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Fonctions opérationnelles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 en cours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Détection des billes</a:t>
                      </a:r>
                    </a:p>
                    <a:p>
                      <a:r>
                        <a:rPr lang="fr-FR" dirty="0" smtClean="0"/>
                        <a:t>Affichage des billes</a:t>
                      </a:r>
                    </a:p>
                    <a:p>
                      <a:r>
                        <a:rPr lang="fr-FR" dirty="0" smtClean="0"/>
                        <a:t>Détection</a:t>
                      </a:r>
                      <a:r>
                        <a:rPr lang="fr-FR" baseline="0" dirty="0" smtClean="0"/>
                        <a:t> des couleurs ( + ajustable)</a:t>
                      </a:r>
                    </a:p>
                    <a:p>
                      <a:r>
                        <a:rPr lang="fr-FR" baseline="0" dirty="0" smtClean="0"/>
                        <a:t>Détection de la canne ( à ajuster)</a:t>
                      </a:r>
                    </a:p>
                    <a:p>
                      <a:r>
                        <a:rPr lang="fr-FR" baseline="0" dirty="0" smtClean="0"/>
                        <a:t>Fonction de croisement de droite</a:t>
                      </a:r>
                    </a:p>
                    <a:p>
                      <a:r>
                        <a:rPr lang="fr-FR" baseline="0" dirty="0" smtClean="0"/>
                        <a:t>Position des bandes</a:t>
                      </a:r>
                    </a:p>
                    <a:p>
                      <a:r>
                        <a:rPr lang="fr-FR" baseline="0" dirty="0" smtClean="0"/>
                        <a:t>Position des trous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Affichage des rebonds</a:t>
                      </a:r>
                    </a:p>
                    <a:p>
                      <a:r>
                        <a:rPr lang="fr-FR" dirty="0" smtClean="0"/>
                        <a:t>Affichage de la canne</a:t>
                      </a:r>
                    </a:p>
                    <a:p>
                      <a:r>
                        <a:rPr lang="fr-FR" baseline="0" dirty="0" smtClean="0"/>
                        <a:t>Fonction de symétrie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8466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Objectifs pour la suite du projet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Tracé de trajectoire sur ordinateur opérationnel</a:t>
            </a:r>
          </a:p>
          <a:p>
            <a:r>
              <a:rPr lang="fr-FR" dirty="0" smtClean="0"/>
              <a:t>Début de l’application mobile</a:t>
            </a:r>
          </a:p>
          <a:p>
            <a:r>
              <a:rPr lang="fr-FR" dirty="0" smtClean="0"/>
              <a:t>Modèle 3D du support smartphone</a:t>
            </a:r>
          </a:p>
          <a:p>
            <a:r>
              <a:rPr lang="fr-FR" dirty="0" smtClean="0"/>
              <a:t>Révision objectifs :</a:t>
            </a:r>
          </a:p>
          <a:p>
            <a:pPr lvl="1"/>
            <a:r>
              <a:rPr lang="fr-FR" dirty="0" smtClean="0"/>
              <a:t>Abandon du </a:t>
            </a:r>
            <a:r>
              <a:rPr lang="fr-FR" dirty="0" err="1" smtClean="0"/>
              <a:t>Raspberry</a:t>
            </a:r>
            <a:r>
              <a:rPr lang="fr-FR" dirty="0" smtClean="0"/>
              <a:t> (du moins temporairement)</a:t>
            </a:r>
          </a:p>
          <a:p>
            <a:pPr lvl="1"/>
            <a:r>
              <a:rPr lang="fr-FR" dirty="0" smtClean="0"/>
              <a:t>Gestion des effets mise de côté</a:t>
            </a:r>
          </a:p>
          <a:p>
            <a:pPr lvl="1"/>
            <a:r>
              <a:rPr lang="fr-FR" dirty="0" smtClean="0"/>
              <a:t>Nouvel objectif : temps de réponse</a:t>
            </a:r>
          </a:p>
        </p:txBody>
      </p:sp>
    </p:spTree>
    <p:extLst>
      <p:ext uri="{BB962C8B-B14F-4D97-AF65-F5344CB8AC3E}">
        <p14:creationId xmlns:p14="http://schemas.microsoft.com/office/powerpoint/2010/main" xmlns="" val="65905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25487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Merci de votre attention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xmlns="" val="72235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747838"/>
            <a:ext cx="6096000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1534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Rappel des composantes du projet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Réaliser </a:t>
            </a:r>
            <a:r>
              <a:rPr lang="fr-FR" dirty="0" smtClean="0"/>
              <a:t>un </a:t>
            </a:r>
            <a:r>
              <a:rPr lang="fr-FR" dirty="0" smtClean="0"/>
              <a:t>système </a:t>
            </a:r>
            <a:r>
              <a:rPr lang="fr-FR" dirty="0" smtClean="0"/>
              <a:t>capable d'anticiper la trajectoire des boules d'un billard en fonction de la position de la queue, et la projeter sur le tapis</a:t>
            </a:r>
          </a:p>
          <a:p>
            <a:r>
              <a:rPr lang="fr-FR" dirty="0" smtClean="0"/>
              <a:t> </a:t>
            </a:r>
            <a:r>
              <a:rPr lang="fr-FR" dirty="0" smtClean="0"/>
              <a:t>Double </a:t>
            </a:r>
            <a:r>
              <a:rPr lang="fr-FR" dirty="0" smtClean="0"/>
              <a:t>aspect, </a:t>
            </a:r>
            <a:r>
              <a:rPr lang="fr-FR" dirty="0" smtClean="0"/>
              <a:t>matériel </a:t>
            </a:r>
            <a:r>
              <a:rPr lang="fr-FR" dirty="0" smtClean="0"/>
              <a:t>et logiciel, a concevoir (ensemble capteurs + projecteur + </a:t>
            </a:r>
            <a:r>
              <a:rPr lang="fr-FR" dirty="0" smtClean="0"/>
              <a:t>unité </a:t>
            </a:r>
            <a:r>
              <a:rPr lang="fr-FR" dirty="0" smtClean="0"/>
              <a:t>de traitement + partie logicielle)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534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Choix du mode de vente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057619" y="1542362"/>
            <a:ext cx="9948232" cy="1634490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	</a:t>
            </a:r>
            <a:r>
              <a:rPr lang="fr-FR" dirty="0" smtClean="0"/>
              <a:t>Les options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	- Logiciel </a:t>
            </a:r>
            <a:r>
              <a:rPr lang="fr-FR" dirty="0" smtClean="0"/>
              <a:t>seul</a:t>
            </a:r>
          </a:p>
          <a:p>
            <a:r>
              <a:rPr lang="fr-FR" dirty="0" smtClean="0"/>
              <a:t>		</a:t>
            </a:r>
            <a:r>
              <a:rPr lang="fr-FR" dirty="0" smtClean="0"/>
              <a:t>- Logiciel </a:t>
            </a:r>
            <a:r>
              <a:rPr lang="fr-FR" dirty="0" smtClean="0"/>
              <a:t>+ webcam + projecteur</a:t>
            </a:r>
          </a:p>
          <a:p>
            <a:r>
              <a:rPr lang="fr-FR" dirty="0" smtClean="0"/>
              <a:t>		</a:t>
            </a:r>
            <a:r>
              <a:rPr lang="fr-FR" dirty="0" smtClean="0"/>
              <a:t>- Package (i.e. boîte </a:t>
            </a:r>
            <a:r>
              <a:rPr lang="fr-FR" dirty="0" smtClean="0"/>
              <a:t>contenant </a:t>
            </a:r>
            <a:r>
              <a:rPr lang="fr-FR" dirty="0" smtClean="0"/>
              <a:t>l'intégralité </a:t>
            </a:r>
            <a:r>
              <a:rPr lang="fr-FR" dirty="0" smtClean="0"/>
              <a:t>des composants)</a:t>
            </a:r>
          </a:p>
          <a:p>
            <a:r>
              <a:rPr lang="fr-FR" dirty="0" smtClean="0"/>
              <a:t>		</a:t>
            </a:r>
            <a:r>
              <a:rPr lang="fr-FR" dirty="0" smtClean="0"/>
              <a:t>- Smartphone (+projecteur)</a:t>
            </a:r>
            <a:endParaRPr lang="fr-FR" dirty="0" smtClean="0"/>
          </a:p>
        </p:txBody>
      </p:sp>
      <p:sp>
        <p:nvSpPr>
          <p:cNvPr id="6" name="Rectangle à coins arrondis 5"/>
          <p:cNvSpPr/>
          <p:nvPr/>
        </p:nvSpPr>
        <p:spPr>
          <a:xfrm>
            <a:off x="1066798" y="3721890"/>
            <a:ext cx="9948232" cy="1328023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	</a:t>
            </a:r>
            <a:r>
              <a:rPr lang="fr-FR" dirty="0" smtClean="0"/>
              <a:t>Les paramètres à</a:t>
            </a:r>
            <a:r>
              <a:rPr lang="fr-FR" dirty="0" smtClean="0"/>
              <a:t> </a:t>
            </a:r>
            <a:r>
              <a:rPr lang="fr-FR" dirty="0" smtClean="0"/>
              <a:t>prendre </a:t>
            </a:r>
            <a:r>
              <a:rPr lang="fr-FR" dirty="0" smtClean="0"/>
              <a:t>en compte </a:t>
            </a:r>
            <a:r>
              <a:rPr lang="fr-FR" dirty="0" smtClean="0"/>
              <a:t>:</a:t>
            </a:r>
            <a:endParaRPr lang="fr-FR" dirty="0" smtClean="0"/>
          </a:p>
          <a:p>
            <a:r>
              <a:rPr lang="fr-FR" dirty="0" smtClean="0"/>
              <a:t>		</a:t>
            </a:r>
            <a:r>
              <a:rPr lang="fr-FR" dirty="0" smtClean="0"/>
              <a:t>- Le </a:t>
            </a:r>
            <a:r>
              <a:rPr lang="fr-FR" dirty="0" smtClean="0"/>
              <a:t>public </a:t>
            </a:r>
            <a:r>
              <a:rPr lang="fr-FR" dirty="0" smtClean="0"/>
              <a:t>visé</a:t>
            </a:r>
            <a:endParaRPr lang="fr-FR" dirty="0" smtClean="0"/>
          </a:p>
          <a:p>
            <a:r>
              <a:rPr lang="fr-FR" dirty="0" smtClean="0"/>
              <a:t>		</a:t>
            </a:r>
            <a:r>
              <a:rPr lang="fr-FR" dirty="0" smtClean="0"/>
              <a:t>- La rentabilité du </a:t>
            </a:r>
            <a:r>
              <a:rPr lang="fr-FR" dirty="0" smtClean="0"/>
              <a:t>projet</a:t>
            </a:r>
          </a:p>
          <a:p>
            <a:r>
              <a:rPr lang="fr-FR" dirty="0" smtClean="0"/>
              <a:t>		</a:t>
            </a:r>
            <a:r>
              <a:rPr lang="fr-FR" dirty="0" smtClean="0"/>
              <a:t>- La faisabilité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05740079"/>
              </p:ext>
            </p:extLst>
          </p:nvPr>
        </p:nvGraphicFramePr>
        <p:xfrm>
          <a:off x="789139" y="604910"/>
          <a:ext cx="10534389" cy="5576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3020"/>
                <a:gridCol w="2947450"/>
                <a:gridCol w="1920163"/>
                <a:gridCol w="3261539"/>
                <a:gridCol w="952217"/>
              </a:tblGrid>
              <a:tr h="298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 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Avantages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Inconvénients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Public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Prix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18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Logiciel (pc)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vendre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Installation à la charge du client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Moins attrayant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Plus complexe pour le  client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Compatibilité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Particuliers débrouillards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Faible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32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Logiciel + webcam + projecteur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commercialiser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Compatibilité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Esthétique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Idéal pour les salles de billard (installation fournie)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+ Particuliers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11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Package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Compact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On vend vraiment un produit complet et pas un kit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Esthétique (pas de câbles)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Prix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 smtClean="0">
                          <a:effectLst/>
                        </a:rPr>
                        <a:t>Idéal pour les salles de billard (installation fournie)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 smtClean="0">
                          <a:effectLst/>
                        </a:rPr>
                        <a:t>+ Particuliers</a:t>
                      </a:r>
                      <a:endParaRPr lang="fr-FR" sz="2000" baseline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Élevé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3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Smartphone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Pratique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Attrayant, à la mode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Simplicité pour le client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Particuliers possédant un smartphone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701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Planning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5797" t="11364" r="1275" b="53821"/>
          <a:stretch/>
        </p:blipFill>
        <p:spPr>
          <a:xfrm>
            <a:off x="541338" y="2259000"/>
            <a:ext cx="1110932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6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Développements récent: CAO du châssis</a:t>
            </a:r>
            <a:endParaRPr lang="fr-FR" dirty="0"/>
          </a:p>
        </p:txBody>
      </p:sp>
      <p:pic>
        <p:nvPicPr>
          <p:cNvPr id="1026" name="Picture 2" descr="C:\Users\JG\Desktop\CUBI\CUBI\Com\suppor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717" y="1649353"/>
            <a:ext cx="5119639" cy="3777412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>
          <a:xfrm>
            <a:off x="6003236" y="1689676"/>
            <a:ext cx="5347251" cy="1328023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fr-FR" dirty="0" smtClean="0"/>
              <a:t>Intérêt </a:t>
            </a:r>
            <a:r>
              <a:rPr lang="fr-FR" dirty="0" smtClean="0"/>
              <a:t>du </a:t>
            </a:r>
            <a:r>
              <a:rPr lang="fr-FR" dirty="0" smtClean="0"/>
              <a:t>châssis: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 - Un </a:t>
            </a:r>
            <a:r>
              <a:rPr lang="fr-FR" dirty="0" smtClean="0"/>
              <a:t>seul objet à vendre: pas de montage</a:t>
            </a:r>
          </a:p>
          <a:p>
            <a:r>
              <a:rPr lang="fr-FR" dirty="0" smtClean="0"/>
              <a:t>	</a:t>
            </a:r>
            <a:r>
              <a:rPr lang="fr-FR" dirty="0" smtClean="0"/>
              <a:t>- Facilité </a:t>
            </a:r>
            <a:r>
              <a:rPr lang="fr-FR" dirty="0" smtClean="0"/>
              <a:t>d'installation</a:t>
            </a:r>
          </a:p>
          <a:p>
            <a:r>
              <a:rPr lang="fr-FR" dirty="0" smtClean="0"/>
              <a:t>	- </a:t>
            </a:r>
            <a:r>
              <a:rPr lang="fr-FR" dirty="0" smtClean="0"/>
              <a:t>Produit plus "professionnel</a:t>
            </a:r>
            <a:r>
              <a:rPr lang="fr-FR" dirty="0" smtClean="0"/>
              <a:t>"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3126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Développements récents: Le logiciel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066798" y="1495554"/>
            <a:ext cx="9948232" cy="1328023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Définition du repère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fr-FR" dirty="0" smtClean="0"/>
              <a:t>	Calibrage du programme en sélectionnant (par clics) 12 points particuliers du billard. Le programme identifie ainsi les bords, ainsi que les trous</a:t>
            </a:r>
            <a:r>
              <a:rPr lang="fr-FR" dirty="0" smtClean="0"/>
              <a:t>.</a:t>
            </a:r>
            <a:endParaRPr lang="fr-FR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1080052" y="3101915"/>
            <a:ext cx="9948232" cy="1021556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Détection des </a:t>
            </a:r>
            <a:r>
              <a:rPr lang="fr-FR" dirty="0" smtClean="0"/>
              <a:t>boules:</a:t>
            </a:r>
          </a:p>
          <a:p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Implémentée </a:t>
            </a:r>
            <a:r>
              <a:rPr lang="fr-FR" dirty="0" smtClean="0"/>
              <a:t>à l'aide de la transformée généralisée de </a:t>
            </a:r>
            <a:r>
              <a:rPr lang="fr-FR" dirty="0" err="1" smtClean="0"/>
              <a:t>Hough</a:t>
            </a:r>
            <a:r>
              <a:rPr lang="fr-FR" dirty="0" smtClean="0"/>
              <a:t> (fonction  </a:t>
            </a:r>
            <a:r>
              <a:rPr lang="fr-FR" dirty="0" err="1" smtClean="0">
                <a:latin typeface="Courier" pitchFamily="49" charset="0"/>
              </a:rPr>
              <a:t>HoughCircles</a:t>
            </a:r>
            <a:r>
              <a:rPr lang="fr-FR" dirty="0" smtClean="0"/>
              <a:t>).</a:t>
            </a:r>
            <a:endParaRPr lang="fr-FR" dirty="0" smtClean="0"/>
          </a:p>
        </p:txBody>
      </p:sp>
      <p:sp>
        <p:nvSpPr>
          <p:cNvPr id="8" name="Rectangle à coins arrondis 7"/>
          <p:cNvSpPr/>
          <p:nvPr/>
        </p:nvSpPr>
        <p:spPr>
          <a:xfrm>
            <a:off x="1073428" y="4475260"/>
            <a:ext cx="9948232" cy="1328023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Identification des boules (couleur</a:t>
            </a:r>
            <a:r>
              <a:rPr lang="fr-FR" dirty="0" smtClean="0"/>
              <a:t>):</a:t>
            </a:r>
          </a:p>
          <a:p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On </a:t>
            </a:r>
            <a:r>
              <a:rPr lang="fr-FR" dirty="0" smtClean="0"/>
              <a:t>convertit d'abord l'image capturée au format RGB (</a:t>
            </a:r>
            <a:r>
              <a:rPr lang="fr-FR" dirty="0" err="1" smtClean="0"/>
              <a:t>Red</a:t>
            </a:r>
            <a:r>
              <a:rPr lang="fr-FR" dirty="0" smtClean="0"/>
              <a:t>-Green-Blue) en format HSV (Hue-Saturation-Value</a:t>
            </a:r>
            <a:r>
              <a:rPr lang="fr-FR" dirty="0" smtClean="0"/>
              <a:t>).  </a:t>
            </a:r>
            <a:r>
              <a:rPr lang="fr-FR" dirty="0" smtClean="0"/>
              <a:t>La couleur apparaît dans la valeur H.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37351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Développements récents: Le logiciel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066798" y="1495554"/>
            <a:ext cx="9948232" cy="1634490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Détection des </a:t>
            </a:r>
            <a:r>
              <a:rPr lang="fr-FR" dirty="0" smtClean="0"/>
              <a:t>lignes:</a:t>
            </a:r>
          </a:p>
          <a:p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On </a:t>
            </a:r>
            <a:r>
              <a:rPr lang="fr-FR" dirty="0" smtClean="0"/>
              <a:t>utilise également la transformée généralisée de </a:t>
            </a:r>
            <a:r>
              <a:rPr lang="fr-FR" dirty="0" err="1" smtClean="0"/>
              <a:t>Hough</a:t>
            </a:r>
            <a:r>
              <a:rPr lang="fr-FR" dirty="0" smtClean="0"/>
              <a:t> (fonction </a:t>
            </a:r>
            <a:r>
              <a:rPr lang="fr-FR" dirty="0" err="1" smtClean="0">
                <a:latin typeface="Courier" pitchFamily="49" charset="0"/>
              </a:rPr>
              <a:t>HoughLinesP</a:t>
            </a:r>
            <a:r>
              <a:rPr lang="fr-FR" dirty="0" smtClean="0"/>
              <a:t>). On se donne une zone, proche de la boule blanche, dans laquelle on va chercher la canne (optimisation du temps de calculs et élimination des lignes « indésirables »)</a:t>
            </a:r>
            <a:endParaRPr lang="fr-FR" dirty="0" smtClean="0"/>
          </a:p>
        </p:txBody>
      </p:sp>
      <p:sp>
        <p:nvSpPr>
          <p:cNvPr id="5" name="Rectangle à coins arrondis 4"/>
          <p:cNvSpPr/>
          <p:nvPr/>
        </p:nvSpPr>
        <p:spPr>
          <a:xfrm>
            <a:off x="1075977" y="3763218"/>
            <a:ext cx="9948232" cy="1634490"/>
          </a:xfrm>
          <a:prstGeom prst="roundRect">
            <a:avLst/>
          </a:prstGeom>
          <a:solidFill>
            <a:srgbClr val="2C66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fr-FR" dirty="0" smtClean="0"/>
              <a:t>Problèmes rencontrés:</a:t>
            </a:r>
          </a:p>
          <a:p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smtClean="0"/>
              <a:t>- Détection très instable</a:t>
            </a:r>
          </a:p>
          <a:p>
            <a:r>
              <a:rPr lang="fr-FR" dirty="0" smtClean="0"/>
              <a:t>	</a:t>
            </a:r>
            <a:r>
              <a:rPr lang="fr-FR" dirty="0" smtClean="0"/>
              <a:t>- La main de l’utilisateur pose problème</a:t>
            </a:r>
          </a:p>
          <a:p>
            <a:r>
              <a:rPr lang="fr-FR" dirty="0" smtClean="0"/>
              <a:t>	</a:t>
            </a:r>
            <a:r>
              <a:rPr lang="fr-FR" dirty="0" smtClean="0"/>
              <a:t>- Problèmes lorsque l’utilisateur tient sa canne proche des bords du tapis</a:t>
            </a:r>
            <a:endParaRPr lang="fr-FR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381</Words>
  <Application>Microsoft Office PowerPoint</Application>
  <PresentationFormat>Personnalisé</PresentationFormat>
  <Paragraphs>111</Paragraphs>
  <Slides>18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Office Theme</vt:lpstr>
      <vt:lpstr>Création et Utilisation d’un Billard Intelligent</vt:lpstr>
      <vt:lpstr>Introduction</vt:lpstr>
      <vt:lpstr>Rappel des composantes du projet</vt:lpstr>
      <vt:lpstr>Choix du mode de vente</vt:lpstr>
      <vt:lpstr>Diapositive 5</vt:lpstr>
      <vt:lpstr>Planning</vt:lpstr>
      <vt:lpstr>Développements récent: CAO du châssis</vt:lpstr>
      <vt:lpstr>Développements récents: Le logiciel</vt:lpstr>
      <vt:lpstr>Développements récents: Le logiciel</vt:lpstr>
      <vt:lpstr>Les bandes</vt:lpstr>
      <vt:lpstr>Les bandes</vt:lpstr>
      <vt:lpstr>Détection des billes</vt:lpstr>
      <vt:lpstr>Détection des couleurs</vt:lpstr>
      <vt:lpstr>Détection de la canne</vt:lpstr>
      <vt:lpstr>Bilan</vt:lpstr>
      <vt:lpstr>Etat des lieux du prototype PC</vt:lpstr>
      <vt:lpstr>Objectifs pour la suite du projet</vt:lpstr>
      <vt:lpstr>Merci de votre attention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et Utilisation d’un Billard Intelligent</dc:title>
  <dc:creator>Guillaume BURGAUD</dc:creator>
  <cp:lastModifiedBy>JG</cp:lastModifiedBy>
  <cp:revision>26</cp:revision>
  <dcterms:created xsi:type="dcterms:W3CDTF">2015-01-28T13:22:37Z</dcterms:created>
  <dcterms:modified xsi:type="dcterms:W3CDTF">2015-02-25T12:53:56Z</dcterms:modified>
</cp:coreProperties>
</file>